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7B33D-0D02-4F57-B131-79D828258442}" v="4" dt="2023-07-02T11:20:43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92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861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7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7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4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5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6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32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1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9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4BC94F5-3E77-412E-94CA-19C7AC50B63E}" type="datetimeFigureOut">
              <a:rPr lang="en-GB" smtClean="0"/>
              <a:t>03/Jul/2023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7153F4F-A5C3-42F5-A9B4-AA98686AE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159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1030">
            <a:extLst>
              <a:ext uri="{FF2B5EF4-FFF2-40B4-BE49-F238E27FC236}">
                <a16:creationId xmlns:a16="http://schemas.microsoft.com/office/drawing/2014/main" id="{DE2DD4A6-DC96-421E-9E1C-7CD0D268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 bwMode="white">
          <a:xfrm>
            <a:off x="0" y="4525094"/>
            <a:ext cx="12203151" cy="2344057"/>
            <a:chOff x="0" y="4525094"/>
            <a:chExt cx="12203151" cy="2344057"/>
          </a:xfrm>
        </p:grpSpPr>
        <p:sp>
          <p:nvSpPr>
            <p:cNvPr id="1032" name="Freeform 9">
              <a:extLst>
                <a:ext uri="{FF2B5EF4-FFF2-40B4-BE49-F238E27FC236}">
                  <a16:creationId xmlns:a16="http://schemas.microsoft.com/office/drawing/2014/main" id="{5E6BB74D-E85C-4CCB-90CE-024600640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0" y="4525094"/>
              <a:ext cx="12192000" cy="2332906"/>
            </a:xfrm>
            <a:custGeom>
              <a:avLst/>
              <a:gdLst>
                <a:gd name="connsiteX0" fmla="*/ 0 w 12192000"/>
                <a:gd name="connsiteY0" fmla="*/ 0 h 2332906"/>
                <a:gd name="connsiteX1" fmla="*/ 1996017 w 12192000"/>
                <a:gd name="connsiteY1" fmla="*/ 0 h 2332906"/>
                <a:gd name="connsiteX2" fmla="*/ 2377017 w 12192000"/>
                <a:gd name="connsiteY2" fmla="*/ 263783 h 2332906"/>
                <a:gd name="connsiteX3" fmla="*/ 2385484 w 12192000"/>
                <a:gd name="connsiteY3" fmla="*/ 266713 h 2332906"/>
                <a:gd name="connsiteX4" fmla="*/ 2398184 w 12192000"/>
                <a:gd name="connsiteY4" fmla="*/ 271110 h 2332906"/>
                <a:gd name="connsiteX5" fmla="*/ 2410883 w 12192000"/>
                <a:gd name="connsiteY5" fmla="*/ 275506 h 2332906"/>
                <a:gd name="connsiteX6" fmla="*/ 2421467 w 12192000"/>
                <a:gd name="connsiteY6" fmla="*/ 275506 h 2332906"/>
                <a:gd name="connsiteX7" fmla="*/ 2434167 w 12192000"/>
                <a:gd name="connsiteY7" fmla="*/ 275506 h 2332906"/>
                <a:gd name="connsiteX8" fmla="*/ 2444750 w 12192000"/>
                <a:gd name="connsiteY8" fmla="*/ 271110 h 2332906"/>
                <a:gd name="connsiteX9" fmla="*/ 2457450 w 12192000"/>
                <a:gd name="connsiteY9" fmla="*/ 266713 h 2332906"/>
                <a:gd name="connsiteX10" fmla="*/ 2465917 w 12192000"/>
                <a:gd name="connsiteY10" fmla="*/ 263783 h 2332906"/>
                <a:gd name="connsiteX11" fmla="*/ 2846917 w 12192000"/>
                <a:gd name="connsiteY11" fmla="*/ 0 h 2332906"/>
                <a:gd name="connsiteX12" fmla="*/ 12192000 w 12192000"/>
                <a:gd name="connsiteY12" fmla="*/ 0 h 2332906"/>
                <a:gd name="connsiteX13" fmla="*/ 12192000 w 12192000"/>
                <a:gd name="connsiteY13" fmla="*/ 2332906 h 2332906"/>
                <a:gd name="connsiteX14" fmla="*/ 0 w 12192000"/>
                <a:gd name="connsiteY14" fmla="*/ 2332906 h 23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92000" h="2332906">
                  <a:moveTo>
                    <a:pt x="0" y="0"/>
                  </a:moveTo>
                  <a:lnTo>
                    <a:pt x="1996017" y="0"/>
                  </a:lnTo>
                  <a:lnTo>
                    <a:pt x="2377017" y="263783"/>
                  </a:lnTo>
                  <a:lnTo>
                    <a:pt x="2385484" y="266713"/>
                  </a:lnTo>
                  <a:lnTo>
                    <a:pt x="2398184" y="271110"/>
                  </a:lnTo>
                  <a:lnTo>
                    <a:pt x="2410883" y="275506"/>
                  </a:lnTo>
                  <a:lnTo>
                    <a:pt x="2421467" y="275506"/>
                  </a:lnTo>
                  <a:lnTo>
                    <a:pt x="2434167" y="275506"/>
                  </a:lnTo>
                  <a:lnTo>
                    <a:pt x="2444750" y="271110"/>
                  </a:lnTo>
                  <a:lnTo>
                    <a:pt x="2457450" y="266713"/>
                  </a:lnTo>
                  <a:lnTo>
                    <a:pt x="2465917" y="263783"/>
                  </a:lnTo>
                  <a:lnTo>
                    <a:pt x="2846917" y="0"/>
                  </a:lnTo>
                  <a:lnTo>
                    <a:pt x="12192000" y="0"/>
                  </a:lnTo>
                  <a:lnTo>
                    <a:pt x="12192000" y="2332906"/>
                  </a:lnTo>
                  <a:lnTo>
                    <a:pt x="0" y="2332906"/>
                  </a:lnTo>
                  <a:close/>
                </a:path>
              </a:pathLst>
            </a:cu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Isosceles Triangle 1032">
              <a:extLst>
                <a:ext uri="{FF2B5EF4-FFF2-40B4-BE49-F238E27FC236}">
                  <a16:creationId xmlns:a16="http://schemas.microsoft.com/office/drawing/2014/main" id="{52808592-600C-4349-9F27-EC36C0BA4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 flipH="1">
              <a:off x="3820" y="4536245"/>
              <a:ext cx="5660999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4" name="Isosceles Triangle 1033">
              <a:extLst>
                <a:ext uri="{FF2B5EF4-FFF2-40B4-BE49-F238E27FC236}">
                  <a16:creationId xmlns:a16="http://schemas.microsoft.com/office/drawing/2014/main" id="{B5E00D3B-1E29-4E11-BCD3-8E3A56F4BE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4813714" y="4536245"/>
              <a:ext cx="7389437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DA651C3-7D3C-476D-75D0-AB92886C4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817533"/>
            <a:ext cx="10572000" cy="779529"/>
          </a:xfrm>
        </p:spPr>
        <p:txBody>
          <a:bodyPr>
            <a:normAutofit/>
          </a:bodyPr>
          <a:lstStyle/>
          <a:p>
            <a:r>
              <a:rPr lang="en-US" sz="4000"/>
              <a:t>Sustainability and Simulation</a:t>
            </a:r>
            <a:endParaRPr lang="en-GB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69B02-ED5E-5145-56FA-017AC6AE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594110"/>
            <a:ext cx="10572000" cy="434974"/>
          </a:xfrm>
        </p:spPr>
        <p:txBody>
          <a:bodyPr>
            <a:normAutofit/>
          </a:bodyPr>
          <a:lstStyle/>
          <a:p>
            <a:r>
              <a:rPr lang="en-US"/>
              <a:t>Hannah Ames – Simulation and Sustainability Lead Plymouth </a:t>
            </a:r>
            <a:r>
              <a:rPr lang="en-US" err="1"/>
              <a:t>Marjon</a:t>
            </a:r>
            <a:r>
              <a:rPr lang="en-US"/>
              <a:t> University 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96C458-A6B9-52C9-EED8-4173BF458D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87" r="3907"/>
          <a:stretch/>
        </p:blipFill>
        <p:spPr>
          <a:xfrm>
            <a:off x="1722442" y="640080"/>
            <a:ext cx="3202400" cy="360273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1026" name="Picture 2" descr="Plymouth Marjon University - Derriford Road Plymouth Plymouth PL6 8BG :  sports facility book online">
            <a:extLst>
              <a:ext uri="{FF2B5EF4-FFF2-40B4-BE49-F238E27FC236}">
                <a16:creationId xmlns:a16="http://schemas.microsoft.com/office/drawing/2014/main" id="{AABE72F6-6625-66D0-4013-3AD47A87CB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6" r="-1" b="8035"/>
          <a:stretch/>
        </p:blipFill>
        <p:spPr bwMode="auto">
          <a:xfrm>
            <a:off x="6709457" y="640080"/>
            <a:ext cx="4308556" cy="3602736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69AFA-D7AA-37BB-8206-3989FD17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2" y="-346075"/>
            <a:ext cx="8262256" cy="1807305"/>
          </a:xfrm>
        </p:spPr>
        <p:txBody>
          <a:bodyPr>
            <a:normAutofit/>
          </a:bodyPr>
          <a:lstStyle/>
          <a:p>
            <a:r>
              <a:rPr lang="en-US" dirty="0"/>
              <a:t>Climate Change and Healthcare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1EAD1-602C-1939-ED89-84068CD51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75" y="2211799"/>
            <a:ext cx="11234250" cy="3843666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Arial Nova"/>
                <a:ea typeface="+mn-lt"/>
                <a:cs typeface="+mn-lt"/>
              </a:rPr>
              <a:t>Urgent action has been called to address the climate change crisis. </a:t>
            </a:r>
          </a:p>
          <a:p>
            <a:r>
              <a:rPr lang="en-AU" sz="2800" dirty="0">
                <a:latin typeface="Arial Nova"/>
                <a:ea typeface="+mn-lt"/>
                <a:cs typeface="+mn-lt"/>
              </a:rPr>
              <a:t>Healthcare is a major contributor to the climate crisis, producing 4.4% of net carbon global emissions.</a:t>
            </a:r>
          </a:p>
          <a:p>
            <a:r>
              <a:rPr lang="en-AU" sz="2800" dirty="0">
                <a:latin typeface="Arial Nova"/>
                <a:ea typeface="+mn-lt"/>
                <a:cs typeface="+mn-lt"/>
              </a:rPr>
              <a:t>NHS Greener target to reach net zero co2 emissions by 2045.</a:t>
            </a:r>
          </a:p>
          <a:p>
            <a:r>
              <a:rPr lang="en-US" sz="2800" dirty="0">
                <a:latin typeface="Arial Nova"/>
                <a:ea typeface="+mn-lt"/>
                <a:cs typeface="+mn-lt"/>
              </a:rPr>
              <a:t>The future workforce must understand carbon literacy and  the effect of their clinical practice on carbon emissions in order to lower emissions (Sawyer 2020).</a:t>
            </a:r>
            <a:endParaRPr lang="en-GB" sz="2800" dirty="0">
              <a:latin typeface="Arial Nova"/>
              <a:ea typeface="+mn-lt"/>
              <a:cs typeface="+mn-lt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949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4494-8348-980D-30C2-95783FF0D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Research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F07BA-ED4F-928A-9A0F-9DEDEFCE5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95" y="2059474"/>
            <a:ext cx="11158818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Nova" panose="020B0504020202020204" pitchFamily="34" charset="0"/>
              </a:rPr>
              <a:t>Healthcare students and staff perceive this to be important and want to be educated on sustainability.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There is disconnect from personal practice and its impact on climate change and patient care is viewed as the priority. 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There still remains minimal education or specific simulation examples within in healthcare education.     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Educators have been slow to embed sustainability, due to lack of clear sustainability competencies and demands in curriculum. </a:t>
            </a:r>
          </a:p>
        </p:txBody>
      </p:sp>
    </p:spTree>
    <p:extLst>
      <p:ext uri="{BB962C8B-B14F-4D97-AF65-F5344CB8AC3E}">
        <p14:creationId xmlns:p14="http://schemas.microsoft.com/office/powerpoint/2010/main" val="37102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D206-F3FE-991D-5062-D391A641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we do…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8AFF0-B23A-F3C1-9CFF-71C3D761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13" y="23371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Simulation Education </a:t>
            </a:r>
          </a:p>
          <a:p>
            <a:pPr marL="0" indent="0">
              <a:buNone/>
            </a:pPr>
            <a:r>
              <a:rPr lang="en-US" sz="2400" dirty="0">
                <a:latin typeface="Arial Nova" panose="020B0504020202020204" pitchFamily="34" charset="0"/>
              </a:rPr>
              <a:t>Simulation provides active learning, systems thinking approach to delivering sustainability education.</a:t>
            </a:r>
            <a:endParaRPr lang="en-US" sz="2400" b="1" dirty="0">
              <a:latin typeface="Arial Nova" panose="020B0504020202020204" pitchFamily="34" charset="0"/>
            </a:endParaRPr>
          </a:p>
          <a:p>
            <a:r>
              <a:rPr lang="en-US" sz="2400" dirty="0">
                <a:latin typeface="Arial Nova" panose="020B0504020202020204" pitchFamily="34" charset="0"/>
              </a:rPr>
              <a:t>Developing specific sustainability simulation scenarios – asthma presentation related to air quality.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Using simulation to connect to personal practice to global climate change for example practical calculations of carbon emissions, studying the system, lean pathway design.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Research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48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DEEF4-FB1E-DAB0-E01F-ED6567D2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B9792-1445-BAF6-BEFE-B8B870BC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 Nova" panose="020B0504020202020204" pitchFamily="34" charset="0"/>
              </a:rPr>
              <a:t>Simulation Design and Delivery </a:t>
            </a:r>
          </a:p>
          <a:p>
            <a:r>
              <a:rPr lang="en-US" sz="2800" dirty="0">
                <a:latin typeface="Arial Nova" panose="020B0504020202020204" pitchFamily="34" charset="0"/>
              </a:rPr>
              <a:t>Development and guidelines for reusing and recycling equipment</a:t>
            </a:r>
          </a:p>
          <a:p>
            <a:r>
              <a:rPr lang="en-US" sz="2800" dirty="0">
                <a:latin typeface="Arial Nova" panose="020B0504020202020204" pitchFamily="34" charset="0"/>
              </a:rPr>
              <a:t>Procurement best practice guidelines </a:t>
            </a:r>
          </a:p>
          <a:p>
            <a:r>
              <a:rPr lang="en-US" sz="2800" dirty="0">
                <a:latin typeface="Arial Nova" panose="020B0504020202020204" pitchFamily="34" charset="0"/>
              </a:rPr>
              <a:t>Accreditation standards to include sustainability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1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07ED0-1E02-09F9-FFF8-F9DD1A71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Interest Group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A22E3-24EC-C8E9-5320-69AF007E0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hames@marjon.ac.uk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30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5723</TotalTime>
  <Words>253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Century Gothic</vt:lpstr>
      <vt:lpstr>Wingdings 2</vt:lpstr>
      <vt:lpstr>Quotable</vt:lpstr>
      <vt:lpstr>Sustainability and Simulation</vt:lpstr>
      <vt:lpstr>Climate Change and Healthcare</vt:lpstr>
      <vt:lpstr>Sustainability Research</vt:lpstr>
      <vt:lpstr>What could we do…</vt:lpstr>
      <vt:lpstr>Sustainability </vt:lpstr>
      <vt:lpstr>Special Interest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and Simulation</dc:title>
  <dc:creator>Hannah  Ames</dc:creator>
  <cp:lastModifiedBy>Hannah  Ames</cp:lastModifiedBy>
  <cp:revision>2</cp:revision>
  <dcterms:created xsi:type="dcterms:W3CDTF">2023-06-28T11:59:52Z</dcterms:created>
  <dcterms:modified xsi:type="dcterms:W3CDTF">2023-07-03T18:19:01Z</dcterms:modified>
</cp:coreProperties>
</file>